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0104100" cy="11309350"/>
  <p:notesSz cx="20104100" cy="11309350"/>
  <p:defaultText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207" autoAdjust="0"/>
  </p:normalViewPr>
  <p:slideViewPr>
    <p:cSldViewPr>
      <p:cViewPr varScale="1">
        <p:scale>
          <a:sx n="46" d="100"/>
          <a:sy n="46" d="100"/>
        </p:scale>
        <p:origin x="1896" y="4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EB66D90E-5481-434F-9389-6C06A74C6651}" type="datetimeFigureOut">
              <a:rPr lang="ru-RU" smtClean="0"/>
              <a:t>03.02.2020</a:t>
            </a:fld>
            <a:endParaRPr lang="ru-RU"/>
          </a:p>
        </p:txBody>
      </p:sp>
      <p:sp>
        <p:nvSpPr>
          <p:cNvPr id="4" name="Образ слайда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56288D2B-1D32-4E47-A3D6-DC68E8657AD4}" type="slidenum">
              <a:rPr lang="ru-RU" smtClean="0"/>
              <a:t>‹#›</a:t>
            </a:fld>
            <a:endParaRPr lang="ru-RU"/>
          </a:p>
        </p:txBody>
      </p:sp>
    </p:spTree>
    <p:extLst>
      <p:ext uri="{BB962C8B-B14F-4D97-AF65-F5344CB8AC3E}">
        <p14:creationId xmlns:p14="http://schemas.microsoft.com/office/powerpoint/2010/main" val="222894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a:t>
            </a:fld>
            <a:endParaRPr lang="ru-RU"/>
          </a:p>
        </p:txBody>
      </p:sp>
    </p:spTree>
    <p:extLst>
      <p:ext uri="{BB962C8B-B14F-4D97-AF65-F5344CB8AC3E}">
        <p14:creationId xmlns:p14="http://schemas.microsoft.com/office/powerpoint/2010/main" val="1525916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Vitamin</a:t>
            </a:r>
            <a:r>
              <a:rPr lang="en-US" sz="1200" b="1" kern="1200" baseline="0" dirty="0" smtClean="0">
                <a:solidFill>
                  <a:schemeClr val="tx1"/>
                </a:solidFill>
                <a:effectLst/>
                <a:latin typeface="+mn-lt"/>
                <a:ea typeface="+mn-ea"/>
                <a:cs typeface="+mn-cs"/>
              </a:rPr>
              <a:t> B12 (</a:t>
            </a:r>
            <a:r>
              <a:rPr lang="en-US" sz="1200" b="1" kern="1200" baseline="0" dirty="0" err="1" smtClean="0">
                <a:solidFill>
                  <a:schemeClr val="tx1"/>
                </a:solidFill>
                <a:effectLst/>
                <a:latin typeface="+mn-lt"/>
                <a:ea typeface="+mn-ea"/>
                <a:cs typeface="+mn-cs"/>
              </a:rPr>
              <a:t>cyanocobalamin</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is another water-soluble vitamin that is part of the B vitamin family.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One of the most researched vitamin B12 benefits is its ability to help in healthy regulation of the nervous system.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Vitamin B12 is needed for concentration and cognitive processes, such as learning, so a vitamin B12 deficiency can result in difficulty focusing and an increased risk for various mood and attention disorders.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10</a:t>
            </a:fld>
            <a:endParaRPr lang="ru-RU"/>
          </a:p>
        </p:txBody>
      </p:sp>
    </p:spTree>
    <p:extLst>
      <p:ext uri="{BB962C8B-B14F-4D97-AF65-F5344CB8AC3E}">
        <p14:creationId xmlns:p14="http://schemas.microsoft.com/office/powerpoint/2010/main" val="218622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Pantothenic acid (d-calcium </a:t>
            </a:r>
            <a:r>
              <a:rPr lang="en-US" sz="1200" b="1" kern="1200" dirty="0" err="1" smtClean="0">
                <a:solidFill>
                  <a:schemeClr val="tx1"/>
                </a:solidFill>
                <a:effectLst/>
                <a:latin typeface="+mn-lt"/>
                <a:ea typeface="+mn-ea"/>
                <a:cs typeface="+mn-cs"/>
              </a:rPr>
              <a:t>pantothenate</a:t>
            </a:r>
            <a:r>
              <a:rPr lang="en-US" sz="1200" b="1" kern="120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provides a multitude of benefits to the human body.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Specifically, it is critical to the manufacture of red blood cells</a:t>
            </a:r>
            <a:r>
              <a:rPr lang="en-US" sz="1200" b="0" i="0" kern="1200" baseline="0" dirty="0" smtClean="0">
                <a:solidFill>
                  <a:schemeClr val="tx1"/>
                </a:solidFill>
                <a:effectLst/>
                <a:latin typeface="+mn-lt"/>
                <a:ea typeface="+mn-ea"/>
                <a:cs typeface="+mn-cs"/>
              </a:rPr>
              <a:t> and s</a:t>
            </a:r>
            <a:r>
              <a:rPr lang="en-US" sz="1200" b="0" i="0" kern="1200" dirty="0" smtClean="0">
                <a:solidFill>
                  <a:schemeClr val="tx1"/>
                </a:solidFill>
                <a:effectLst/>
                <a:latin typeface="+mn-lt"/>
                <a:ea typeface="+mn-ea"/>
                <a:cs typeface="+mn-cs"/>
              </a:rPr>
              <a:t>ynthesis</a:t>
            </a:r>
            <a:r>
              <a:rPr lang="en-US" sz="1200" b="0" i="0" kern="1200" baseline="0" dirty="0" smtClean="0">
                <a:solidFill>
                  <a:schemeClr val="tx1"/>
                </a:solidFill>
                <a:effectLst/>
                <a:latin typeface="+mn-lt"/>
                <a:ea typeface="+mn-ea"/>
                <a:cs typeface="+mn-cs"/>
              </a:rPr>
              <a:t> of</a:t>
            </a:r>
            <a:r>
              <a:rPr lang="en-US" sz="1200" b="0" i="0" kern="1200" dirty="0" smtClean="0">
                <a:solidFill>
                  <a:schemeClr val="tx1"/>
                </a:solidFill>
                <a:effectLst/>
                <a:latin typeface="+mn-lt"/>
                <a:ea typeface="+mn-ea"/>
                <a:cs typeface="+mn-cs"/>
              </a:rPr>
              <a:t> cholesterol.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Vitamin B5 is also important in maintaining a healthy digestive tract.</a:t>
            </a:r>
            <a:endParaRPr lang="en-US" sz="1200" b="1" kern="1200" dirty="0" smtClean="0">
              <a:solidFill>
                <a:schemeClr val="tx1"/>
              </a:solidFill>
              <a:effectLst/>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11</a:t>
            </a:fld>
            <a:endParaRPr lang="ru-RU"/>
          </a:p>
        </p:txBody>
      </p:sp>
    </p:spTree>
    <p:extLst>
      <p:ext uri="{BB962C8B-B14F-4D97-AF65-F5344CB8AC3E}">
        <p14:creationId xmlns:p14="http://schemas.microsoft.com/office/powerpoint/2010/main" val="47267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Iodine (as potassium iodide) </a:t>
            </a:r>
            <a:r>
              <a:rPr lang="en-US" sz="1200" b="0" kern="1200" dirty="0" smtClean="0">
                <a:solidFill>
                  <a:schemeClr val="tx1"/>
                </a:solidFill>
                <a:effectLst/>
                <a:latin typeface="+mn-lt"/>
                <a:ea typeface="+mn-ea"/>
                <a:cs typeface="+mn-cs"/>
              </a:rPr>
              <a:t>is an important trace mineral that is needed </a:t>
            </a:r>
            <a:r>
              <a:rPr lang="en-US" sz="1200" b="0" i="0" kern="1200" dirty="0" smtClean="0">
                <a:solidFill>
                  <a:schemeClr val="tx1"/>
                </a:solidFill>
                <a:effectLst/>
                <a:latin typeface="+mn-lt"/>
                <a:ea typeface="+mn-ea"/>
                <a:cs typeface="+mn-cs"/>
              </a:rPr>
              <a:t>for normal thyroid function, and for the production of thyroid hormones.</a:t>
            </a: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It also helps to support normal brain function and learning ability in kids. </a:t>
            </a:r>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12</a:t>
            </a:fld>
            <a:endParaRPr lang="ru-RU"/>
          </a:p>
        </p:txBody>
      </p:sp>
    </p:spTree>
    <p:extLst>
      <p:ext uri="{BB962C8B-B14F-4D97-AF65-F5344CB8AC3E}">
        <p14:creationId xmlns:p14="http://schemas.microsoft.com/office/powerpoint/2010/main" val="261678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Selenium</a:t>
            </a:r>
            <a:r>
              <a:rPr lang="en-US" sz="1200" b="0" kern="1200" dirty="0" smtClean="0">
                <a:solidFill>
                  <a:schemeClr val="tx1"/>
                </a:solidFill>
                <a:effectLst/>
                <a:latin typeface="+mn-lt"/>
                <a:ea typeface="+mn-ea"/>
                <a:cs typeface="+mn-cs"/>
              </a:rPr>
              <a:t> (as sodium selenite) is an essential trace mineral found in small amounts in the body.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It is also known</a:t>
            </a:r>
            <a:r>
              <a:rPr lang="en-US" sz="1200" b="0" kern="1200" baseline="0" dirty="0" smtClean="0">
                <a:solidFill>
                  <a:schemeClr val="tx1"/>
                </a:solidFill>
                <a:effectLst/>
                <a:latin typeface="+mn-lt"/>
                <a:ea typeface="+mn-ea"/>
                <a:cs typeface="+mn-cs"/>
              </a:rPr>
              <a:t> as one of the most effective antioxidants that play a role in preventing cell damage. </a:t>
            </a: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Selenium is involved in maintaining normal liver function, protein synthesis and helps to protect the body from toxic minerals.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13</a:t>
            </a:fld>
            <a:endParaRPr lang="ru-RU"/>
          </a:p>
        </p:txBody>
      </p:sp>
    </p:spTree>
    <p:extLst>
      <p:ext uri="{BB962C8B-B14F-4D97-AF65-F5344CB8AC3E}">
        <p14:creationId xmlns:p14="http://schemas.microsoft.com/office/powerpoint/2010/main" val="298567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Choline (as choline </a:t>
            </a:r>
            <a:r>
              <a:rPr lang="en-US" sz="1200" b="1" kern="1200" dirty="0" err="1" smtClean="0">
                <a:solidFill>
                  <a:schemeClr val="tx1"/>
                </a:solidFill>
                <a:effectLst/>
                <a:latin typeface="+mn-lt"/>
                <a:ea typeface="+mn-ea"/>
                <a:cs typeface="+mn-cs"/>
              </a:rPr>
              <a:t>bitartrate</a:t>
            </a:r>
            <a:r>
              <a:rPr lang="en-US"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 is</a:t>
            </a:r>
            <a:r>
              <a:rPr lang="en-US" sz="1200" b="0" kern="1200" baseline="0" dirty="0" smtClean="0">
                <a:solidFill>
                  <a:schemeClr val="tx1"/>
                </a:solidFill>
                <a:effectLst/>
                <a:latin typeface="+mn-lt"/>
                <a:ea typeface="+mn-ea"/>
                <a:cs typeface="+mn-cs"/>
              </a:rPr>
              <a:t> a water soluble nutrient </a:t>
            </a:r>
            <a:r>
              <a:rPr lang="en-US" sz="1200" b="0" i="0" kern="1200" dirty="0" smtClean="0">
                <a:solidFill>
                  <a:schemeClr val="tx1"/>
                </a:solidFill>
                <a:effectLst/>
                <a:latin typeface="+mn-lt"/>
                <a:ea typeface="+mn-ea"/>
                <a:cs typeface="+mn-cs"/>
              </a:rPr>
              <a:t>that has a number of important responsibilities in both the brain and body and is integral for overall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It’s important to avoid a choline deficiency to help support various systems throughout the body, including the nervous, endocrine, and digestive systems.</a:t>
            </a:r>
          </a:p>
          <a:p>
            <a:endParaRPr lang="ru-RU" dirty="0" smtClean="0"/>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14</a:t>
            </a:fld>
            <a:endParaRPr lang="ru-RU"/>
          </a:p>
        </p:txBody>
      </p:sp>
    </p:spTree>
    <p:extLst>
      <p:ext uri="{BB962C8B-B14F-4D97-AF65-F5344CB8AC3E}">
        <p14:creationId xmlns:p14="http://schemas.microsoft.com/office/powerpoint/2010/main" val="2672900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Yummy </a:t>
            </a:r>
            <a:r>
              <a:rPr lang="en-US" sz="1200" b="1" kern="1200" dirty="0" err="1" smtClean="0">
                <a:solidFill>
                  <a:schemeClr val="tx1"/>
                </a:solidFill>
                <a:effectLst/>
                <a:latin typeface="+mn-lt"/>
                <a:ea typeface="+mn-ea"/>
                <a:cs typeface="+mn-cs"/>
              </a:rPr>
              <a:t>Vits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a:t>
            </a:r>
            <a:r>
              <a:rPr lang="en-US" sz="1200" kern="1200" baseline="0" dirty="0" smtClean="0">
                <a:solidFill>
                  <a:schemeClr val="tx1"/>
                </a:solidFill>
                <a:effectLst/>
                <a:latin typeface="+mn-lt"/>
                <a:ea typeface="+mn-ea"/>
                <a:cs typeface="+mn-cs"/>
              </a:rPr>
              <a:t> a vitamin and mineral complex that was created for the healthy growth and development of children. Yummy </a:t>
            </a:r>
            <a:r>
              <a:rPr lang="en-US" sz="1200" kern="1200" baseline="0" dirty="0" err="1" smtClean="0">
                <a:solidFill>
                  <a:schemeClr val="tx1"/>
                </a:solidFill>
                <a:effectLst/>
                <a:latin typeface="+mn-lt"/>
                <a:ea typeface="+mn-ea"/>
                <a:cs typeface="+mn-cs"/>
              </a:rPr>
              <a:t>vits</a:t>
            </a:r>
            <a:r>
              <a:rPr lang="en-US" sz="1200" kern="1200" baseline="0" dirty="0" smtClean="0">
                <a:solidFill>
                  <a:schemeClr val="tx1"/>
                </a:solidFill>
                <a:effectLst/>
                <a:latin typeface="+mn-lt"/>
                <a:ea typeface="+mn-ea"/>
                <a:cs typeface="+mn-cs"/>
              </a:rPr>
              <a:t> comes in the format of chewable jellies with orange or lemon flavor that kids love.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Yummy </a:t>
            </a:r>
            <a:r>
              <a:rPr lang="en-US" sz="1200" kern="1200" baseline="0" dirty="0" err="1" smtClean="0">
                <a:solidFill>
                  <a:schemeClr val="tx1"/>
                </a:solidFill>
                <a:effectLst/>
                <a:latin typeface="+mn-lt"/>
                <a:ea typeface="+mn-ea"/>
                <a:cs typeface="+mn-cs"/>
              </a:rPr>
              <a:t>vits</a:t>
            </a:r>
            <a:r>
              <a:rPr lang="en-US" sz="1200" kern="1200" baseline="0" dirty="0" smtClean="0">
                <a:solidFill>
                  <a:schemeClr val="tx1"/>
                </a:solidFill>
                <a:effectLst/>
                <a:latin typeface="+mn-lt"/>
                <a:ea typeface="+mn-ea"/>
                <a:cs typeface="+mn-cs"/>
              </a:rPr>
              <a:t> do not contain sugar. Sorbitol and xylitol are the elements responsible for sweetness of the product, they help to prevent tooth decay and cavities.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vitamin</a:t>
            </a:r>
            <a:r>
              <a:rPr lang="en-US" sz="1200" kern="1200" baseline="0" dirty="0" smtClean="0">
                <a:solidFill>
                  <a:schemeClr val="tx1"/>
                </a:solidFill>
                <a:effectLst/>
                <a:latin typeface="+mn-lt"/>
                <a:ea typeface="+mn-ea"/>
                <a:cs typeface="+mn-cs"/>
              </a:rPr>
              <a:t> complex can help: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to overcome the period of active growth, contributing to the proper development of the musculoskeletal system*</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to support the immune system and quickly recover the energy after illnesses*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to get through emotional stress*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to compensate for the deficiency of vitamins and minerals*</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These statements have not been evaluated by the Food and Drug Administration. This product is not intended to diagnose, treat, cure, or prevent any disease.</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6288D2B-1D32-4E47-A3D6-DC68E8657AD4}" type="slidenum">
              <a:rPr lang="ru-RU" smtClean="0"/>
              <a:t>15</a:t>
            </a:fld>
            <a:endParaRPr lang="ru-RU"/>
          </a:p>
        </p:txBody>
      </p:sp>
    </p:spTree>
    <p:extLst>
      <p:ext uri="{BB962C8B-B14F-4D97-AF65-F5344CB8AC3E}">
        <p14:creationId xmlns:p14="http://schemas.microsoft.com/office/powerpoint/2010/main" val="3539937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Yummy </a:t>
            </a:r>
            <a:r>
              <a:rPr lang="en-US" sz="1200" kern="1200" dirty="0" err="1" smtClean="0">
                <a:solidFill>
                  <a:schemeClr val="tx1"/>
                </a:solidFill>
                <a:effectLst/>
                <a:latin typeface="+mn-lt"/>
                <a:ea typeface="+mn-ea"/>
                <a:cs typeface="+mn-cs"/>
              </a:rPr>
              <a:t>Vits</a:t>
            </a:r>
            <a:r>
              <a:rPr lang="en-US" sz="1200" kern="1200" dirty="0" smtClean="0">
                <a:solidFill>
                  <a:schemeClr val="tx1"/>
                </a:solidFill>
                <a:effectLst/>
                <a:latin typeface="+mn-lt"/>
                <a:ea typeface="+mn-ea"/>
                <a:cs typeface="+mn-cs"/>
              </a:rPr>
              <a:t> were created based on</a:t>
            </a:r>
            <a:r>
              <a:rPr lang="en-US" sz="1200" kern="1200" baseline="0" dirty="0" smtClean="0">
                <a:solidFill>
                  <a:schemeClr val="tx1"/>
                </a:solidFill>
                <a:effectLst/>
                <a:latin typeface="+mn-lt"/>
                <a:ea typeface="+mn-ea"/>
                <a:cs typeface="+mn-cs"/>
              </a:rPr>
              <a:t> high-quality </a:t>
            </a:r>
            <a:r>
              <a:rPr lang="en-US" sz="1200" kern="1200" dirty="0" err="1" smtClean="0">
                <a:solidFill>
                  <a:schemeClr val="tx1"/>
                </a:solidFill>
                <a:effectLst/>
                <a:latin typeface="+mn-lt"/>
                <a:ea typeface="+mn-ea"/>
                <a:cs typeface="+mn-cs"/>
              </a:rPr>
              <a:t>ConCordix</a:t>
            </a:r>
            <a:r>
              <a:rPr lang="en-US" sz="1200" kern="1200" baseline="0" dirty="0" smtClean="0">
                <a:solidFill>
                  <a:schemeClr val="tx1"/>
                </a:solidFill>
                <a:effectLst/>
                <a:latin typeface="+mn-lt"/>
                <a:ea typeface="+mn-ea"/>
                <a:cs typeface="+mn-cs"/>
              </a:rPr>
              <a:t> technology that allows them to combine both water soluble and oil soluble ingredients in one place. Together with natural orange and lemon flavors, the final outcome is </a:t>
            </a:r>
            <a:r>
              <a:rPr lang="en-US" sz="1200" b="0" i="0" u="none" strike="noStrike" kern="1200" dirty="0" smtClean="0">
                <a:solidFill>
                  <a:schemeClr val="tx1"/>
                </a:solidFill>
                <a:effectLst/>
                <a:latin typeface="+mn-lt"/>
                <a:ea typeface="+mn-ea"/>
                <a:cs typeface="+mn-cs"/>
              </a:rPr>
              <a:t>chewable, </a:t>
            </a:r>
            <a:r>
              <a:rPr lang="en-US" sz="1200" kern="1200" baseline="0" dirty="0" smtClean="0">
                <a:solidFill>
                  <a:schemeClr val="tx1"/>
                </a:solidFill>
                <a:effectLst/>
                <a:latin typeface="+mn-lt"/>
                <a:ea typeface="+mn-ea"/>
                <a:cs typeface="+mn-cs"/>
              </a:rPr>
              <a:t>soft fruity jellies</a:t>
            </a:r>
            <a:r>
              <a:rPr lang="en-US" sz="1200" b="0" i="0" kern="1200" dirty="0" smtClean="0">
                <a:solidFill>
                  <a:schemeClr val="tx1"/>
                </a:solidFill>
                <a:effectLst/>
                <a:latin typeface="+mn-lt"/>
                <a:ea typeface="+mn-ea"/>
                <a:cs typeface="+mn-cs"/>
              </a:rPr>
              <a:t> in a blister-protected dosage form</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It was clinically proven that this form of vitamins are absorbed better compared with conventional tablets or capsules.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6288D2B-1D32-4E47-A3D6-DC68E8657AD4}" type="slidenum">
              <a:rPr lang="ru-RU" smtClean="0"/>
              <a:t>16</a:t>
            </a:fld>
            <a:endParaRPr lang="ru-RU"/>
          </a:p>
        </p:txBody>
      </p:sp>
    </p:spTree>
    <p:extLst>
      <p:ext uri="{BB962C8B-B14F-4D97-AF65-F5344CB8AC3E}">
        <p14:creationId xmlns:p14="http://schemas.microsoft.com/office/powerpoint/2010/main" val="2030220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Innovative technology behind the </a:t>
            </a:r>
            <a:r>
              <a:rPr lang="en-US" dirty="0" err="1" smtClean="0"/>
              <a:t>ConCordix</a:t>
            </a:r>
            <a:r>
              <a:rPr lang="fr-FR" sz="1200" spc="555" baseline="31746" dirty="0" smtClean="0">
                <a:solidFill>
                  <a:srgbClr val="404040"/>
                </a:solidFill>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- 44% improved bio availability* (compared to capsules, based on research published in article in Eur. J. Lipid </a:t>
            </a:r>
            <a:r>
              <a:rPr lang="en-US" dirty="0" err="1" smtClean="0"/>
              <a:t>Sci</a:t>
            </a:r>
            <a:r>
              <a:rPr lang="en-US" dirty="0" smtClean="0"/>
              <a:t> Technology 2011)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Great taste with natural flavors – sugar free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Highest standards in the</a:t>
            </a:r>
            <a:r>
              <a:rPr lang="en-US" baseline="0" dirty="0" smtClean="0"/>
              <a:t> </a:t>
            </a:r>
            <a:r>
              <a:rPr lang="en-US" dirty="0" smtClean="0"/>
              <a:t>production facilities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State of the art production technologies</a:t>
            </a:r>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17</a:t>
            </a:fld>
            <a:endParaRPr lang="ru-RU"/>
          </a:p>
        </p:txBody>
      </p:sp>
    </p:spTree>
    <p:extLst>
      <p:ext uri="{BB962C8B-B14F-4D97-AF65-F5344CB8AC3E}">
        <p14:creationId xmlns:p14="http://schemas.microsoft.com/office/powerpoint/2010/main" val="803764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All the benefits in one place</a:t>
            </a:r>
            <a:r>
              <a:rPr lang="ru-RU" sz="1200" kern="1200" baseline="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Chewable jellies with fruity flavor</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No water needed</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Gluten free</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Sugar free</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Great taste</a:t>
            </a:r>
            <a:r>
              <a:rPr lang="en-US" sz="1200" kern="1200" baseline="0" dirty="0" smtClean="0">
                <a:solidFill>
                  <a:schemeClr val="tx1"/>
                </a:solidFill>
                <a:effectLst/>
                <a:latin typeface="+mn-lt"/>
                <a:ea typeface="+mn-ea"/>
                <a:cs typeface="+mn-cs"/>
              </a:rPr>
              <a:t> with n</a:t>
            </a:r>
            <a:r>
              <a:rPr lang="en-US" sz="1200" kern="1200" dirty="0" smtClean="0">
                <a:solidFill>
                  <a:schemeClr val="tx1"/>
                </a:solidFill>
                <a:effectLst/>
                <a:latin typeface="+mn-lt"/>
                <a:ea typeface="+mn-ea"/>
                <a:cs typeface="+mn-cs"/>
              </a:rPr>
              <a:t>atural flavors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Provides the body with essential vitamins in bioavailable form</a:t>
            </a:r>
            <a:endParaRPr lang="ru-RU"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Convenient packaging is always with you</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Easy to carry, easy to take</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18</a:t>
            </a:fld>
            <a:endParaRPr lang="ru-RU"/>
          </a:p>
        </p:txBody>
      </p:sp>
    </p:spTree>
    <p:extLst>
      <p:ext uri="{BB962C8B-B14F-4D97-AF65-F5344CB8AC3E}">
        <p14:creationId xmlns:p14="http://schemas.microsoft.com/office/powerpoint/2010/main" val="11239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19</a:t>
            </a:fld>
            <a:endParaRPr lang="ru-RU"/>
          </a:p>
        </p:txBody>
      </p:sp>
    </p:spTree>
    <p:extLst>
      <p:ext uri="{BB962C8B-B14F-4D97-AF65-F5344CB8AC3E}">
        <p14:creationId xmlns:p14="http://schemas.microsoft.com/office/powerpoint/2010/main" val="151430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School, after-school programs, sports, music lessons, dancing lessons, volunteering, tutoring, homework…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Gadgets, play stations, computers…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Constant moving from place to place, from task to task can be difficult to manage.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life of action and constant activity need a good support system.</a:t>
            </a:r>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2</a:t>
            </a:fld>
            <a:endParaRPr lang="ru-RU"/>
          </a:p>
        </p:txBody>
      </p:sp>
    </p:spTree>
    <p:extLst>
      <p:ext uri="{BB962C8B-B14F-4D97-AF65-F5344CB8AC3E}">
        <p14:creationId xmlns:p14="http://schemas.microsoft.com/office/powerpoint/2010/main" val="719960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288D2B-1D32-4E47-A3D6-DC68E8657AD4}" type="slidenum">
              <a:rPr lang="ru-RU" smtClean="0"/>
              <a:t>20</a:t>
            </a:fld>
            <a:endParaRPr lang="ru-RU"/>
          </a:p>
        </p:txBody>
      </p:sp>
    </p:spTree>
    <p:extLst>
      <p:ext uri="{BB962C8B-B14F-4D97-AF65-F5344CB8AC3E}">
        <p14:creationId xmlns:p14="http://schemas.microsoft.com/office/powerpoint/2010/main" val="418816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smtClean="0">
                <a:solidFill>
                  <a:schemeClr val="tx1"/>
                </a:solidFill>
                <a:effectLst/>
                <a:latin typeface="+mn-lt"/>
                <a:ea typeface="+mn-ea"/>
                <a:cs typeface="+mn-cs"/>
              </a:rPr>
              <a:t>Ideally, healthy children should receive enough nutrients from their diet. However,</a:t>
            </a:r>
            <a:r>
              <a:rPr lang="en-US" sz="1200" b="0" i="0" kern="1200" baseline="0" dirty="0" smtClean="0">
                <a:solidFill>
                  <a:schemeClr val="tx1"/>
                </a:solidFill>
                <a:effectLst/>
                <a:latin typeface="+mn-lt"/>
                <a:ea typeface="+mn-ea"/>
                <a:cs typeface="+mn-cs"/>
              </a:rPr>
              <a:t> it is not as easy as it sounds. S</a:t>
            </a:r>
            <a:r>
              <a:rPr lang="en-US" sz="1200" b="0" i="0" kern="1200" dirty="0" smtClean="0">
                <a:solidFill>
                  <a:schemeClr val="tx1"/>
                </a:solidFill>
                <a:effectLst/>
                <a:latin typeface="+mn-lt"/>
                <a:ea typeface="+mn-ea"/>
                <a:cs typeface="+mn-cs"/>
              </a:rPr>
              <a:t>ometimes children are finicky eaters and today's hectic schedules leave little time for balanced meals.</a:t>
            </a:r>
            <a:endParaRPr lang="en-US" dirty="0" smtClean="0"/>
          </a:p>
          <a:p>
            <a:r>
              <a:rPr lang="en-US" dirty="0" smtClean="0"/>
              <a:t>The older children get,</a:t>
            </a:r>
            <a:r>
              <a:rPr lang="en-US" baseline="0" dirty="0" smtClean="0"/>
              <a:t> the harder it is to manage what they eat and the vast selection of fast food joints has its undeniable influence on every kid’s diet.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lot of fast food is high in sugar and fat, which is known to deplete energy levels and the ability to concentrate for extended periods of time. Energy and focus are especially crucial for school-aged children.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 to mention, fast food is addictive and may lead to development of a variety of health problems.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often difficult to keep track of what the child eats at school or while interacting with their peers outside of home.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Given that children are reluctant to eat vegetables and fruits, they often have a shortage of many nutrients that are necessary for their development.</a:t>
            </a:r>
          </a:p>
          <a:p>
            <a:endParaRPr lang="en-US" dirty="0" smtClean="0"/>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3</a:t>
            </a:fld>
            <a:endParaRPr lang="ru-RU"/>
          </a:p>
        </p:txBody>
      </p:sp>
    </p:spTree>
    <p:extLst>
      <p:ext uri="{BB962C8B-B14F-4D97-AF65-F5344CB8AC3E}">
        <p14:creationId xmlns:p14="http://schemas.microsoft.com/office/powerpoint/2010/main" val="301339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Vitamins are substances that every body needs so that it can work properly.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Vitamins and minerals help to boost the immune system, support normal growth and development, and help cells and organs do their jobs. Children go through rapid periods of growth and development, which increases their need for vitamins, minerals and other nutrients.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multivitamin designed specifically for kids' needs may help to fill any nutritional gaps in their diet, particularly the fussy ones. Many vitamins are not stored in the body, which means they need to be replaced regularly. A shortage of any one vitamin or mineral can result in poor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Vitamins and minerals are essential for our bodies to function and each one has a specific role to play.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4</a:t>
            </a:fld>
            <a:endParaRPr lang="ru-RU"/>
          </a:p>
        </p:txBody>
      </p:sp>
    </p:spTree>
    <p:extLst>
      <p:ext uri="{BB962C8B-B14F-4D97-AF65-F5344CB8AC3E}">
        <p14:creationId xmlns:p14="http://schemas.microsoft.com/office/powerpoint/2010/main" val="2123982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a:t>
            </a:r>
            <a:r>
              <a:rPr lang="ru-RU"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Vitamin A (as </a:t>
            </a:r>
            <a:r>
              <a:rPr lang="en-US" b="1" dirty="0" err="1" smtClean="0"/>
              <a:t>retinyl</a:t>
            </a:r>
            <a:r>
              <a:rPr lang="en-US" b="1" dirty="0" smtClean="0"/>
              <a:t> </a:t>
            </a:r>
            <a:r>
              <a:rPr lang="en-US" b="1" dirty="0" err="1" smtClean="0"/>
              <a:t>palmitate</a:t>
            </a:r>
            <a:r>
              <a:rPr lang="en-US" b="1" dirty="0" smtClean="0"/>
              <a:t>) </a:t>
            </a:r>
            <a:r>
              <a:rPr lang="en-US" dirty="0" smtClean="0"/>
              <a:t>– </a:t>
            </a:r>
            <a:r>
              <a:rPr lang="en-US" sz="1200" b="0" i="0" kern="1200" dirty="0" smtClean="0">
                <a:solidFill>
                  <a:schemeClr val="tx1"/>
                </a:solidFill>
                <a:effectLst/>
                <a:latin typeface="+mn-lt"/>
                <a:ea typeface="+mn-ea"/>
                <a:cs typeface="+mn-cs"/>
              </a:rPr>
              <a:t>is a fat-soluble vitamin that acts as an antioxidant. Fat-soluble vitamins are stored in the body in organs such as the liver. </a:t>
            </a: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Vitamin A supports cell growth and differentiation, playing a critical role in the normal formation and maintenance of the heart, lungs, kidneys, and other organs.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Vitamin A is also critical for vision.</a:t>
            </a:r>
            <a:r>
              <a:rPr lang="en-US" sz="1200" b="0" i="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Night vision is extremely dependent on vitamin A. This vitamin helps to form pigments that allow our eyes to adjust to changes in light.</a:t>
            </a:r>
            <a:endParaRPr lang="en-US" dirty="0" smtClean="0"/>
          </a:p>
          <a:p>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5</a:t>
            </a:fld>
            <a:endParaRPr lang="ru-RU"/>
          </a:p>
        </p:txBody>
      </p:sp>
    </p:spTree>
    <p:extLst>
      <p:ext uri="{BB962C8B-B14F-4D97-AF65-F5344CB8AC3E}">
        <p14:creationId xmlns:p14="http://schemas.microsoft.com/office/powerpoint/2010/main" val="340494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Vitamin D</a:t>
            </a:r>
            <a:r>
              <a:rPr lang="ru-RU" sz="1200" b="1" kern="1200" dirty="0" smtClean="0">
                <a:solidFill>
                  <a:schemeClr val="tx1"/>
                </a:solidFill>
                <a:effectLst/>
                <a:latin typeface="+mn-lt"/>
                <a:ea typeface="+mn-ea"/>
                <a:cs typeface="+mn-cs"/>
              </a:rPr>
              <a:t>3 (</a:t>
            </a:r>
            <a:r>
              <a:rPr lang="en-US" sz="1200" b="1" i="0" kern="1200" dirty="0" err="1" smtClean="0">
                <a:solidFill>
                  <a:schemeClr val="tx1"/>
                </a:solidFill>
                <a:effectLst/>
                <a:latin typeface="+mn-lt"/>
                <a:ea typeface="+mn-ea"/>
                <a:cs typeface="+mn-cs"/>
              </a:rPr>
              <a:t>Cholecalciferol</a:t>
            </a:r>
            <a:r>
              <a:rPr lang="ru-RU" sz="1200" b="0" kern="120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is an </a:t>
            </a:r>
            <a:r>
              <a:rPr lang="en-US" sz="1200" b="0" i="0" kern="1200" dirty="0" smtClean="0">
                <a:solidFill>
                  <a:schemeClr val="tx1"/>
                </a:solidFill>
                <a:effectLst/>
                <a:latin typeface="+mn-lt"/>
                <a:ea typeface="+mn-ea"/>
                <a:cs typeface="+mn-cs"/>
              </a:rPr>
              <a:t>essential nutrient produced in the skin.</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Vitamin D is best known for its role in the development and maintenance of healthy teeth, bones and cartilage.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 primary function of vitamin D is to promote and enhance calcium and magnesium absorption, the two essential minerals necessary for strong bones. Vitamin D3 is also required for the body to be able to utilize phosphorus, and for the absorption and metabolism of vitamin 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effectLst/>
                <a:latin typeface="+mn-lt"/>
                <a:ea typeface="+mn-ea"/>
                <a:cs typeface="+mn-cs"/>
              </a:rPr>
              <a:t> </a:t>
            </a:r>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6</a:t>
            </a:fld>
            <a:endParaRPr lang="ru-RU"/>
          </a:p>
        </p:txBody>
      </p:sp>
    </p:spTree>
    <p:extLst>
      <p:ext uri="{BB962C8B-B14F-4D97-AF65-F5344CB8AC3E}">
        <p14:creationId xmlns:p14="http://schemas.microsoft.com/office/powerpoint/2010/main" val="634243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kern="1200" dirty="0" smtClean="0">
                <a:solidFill>
                  <a:schemeClr val="tx1"/>
                </a:solidFill>
                <a:effectLst/>
                <a:latin typeface="+mn-lt"/>
                <a:ea typeface="+mn-ea"/>
                <a:cs typeface="+mn-cs"/>
              </a:rPr>
              <a:t>Vitamin</a:t>
            </a:r>
            <a:r>
              <a:rPr lang="en-US" sz="1200" b="1" kern="1200" baseline="0" dirty="0" smtClean="0">
                <a:solidFill>
                  <a:schemeClr val="tx1"/>
                </a:solidFill>
                <a:effectLst/>
                <a:latin typeface="+mn-lt"/>
                <a:ea typeface="+mn-ea"/>
                <a:cs typeface="+mn-cs"/>
              </a:rPr>
              <a:t> E</a:t>
            </a:r>
            <a:r>
              <a:rPr lang="ru-RU"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a:t>
            </a:r>
            <a:r>
              <a:rPr lang="ru-RU" sz="1200" b="1" kern="1200" dirty="0" smtClean="0">
                <a:solidFill>
                  <a:schemeClr val="tx1"/>
                </a:solidFill>
                <a:effectLst/>
                <a:latin typeface="+mn-lt"/>
                <a:ea typeface="+mn-ea"/>
                <a:cs typeface="+mn-cs"/>
              </a:rPr>
              <a:t>-</a:t>
            </a:r>
            <a:r>
              <a:rPr lang="el-GR" sz="1200" b="1" i="0" kern="1200" dirty="0" smtClean="0">
                <a:solidFill>
                  <a:schemeClr val="tx1"/>
                </a:solidFill>
                <a:effectLst/>
                <a:latin typeface="+mn-lt"/>
                <a:ea typeface="+mn-ea"/>
                <a:cs typeface="+mn-cs"/>
              </a:rPr>
              <a:t>α-</a:t>
            </a:r>
            <a:r>
              <a:rPr lang="en-US" sz="1200" b="1" i="0" kern="1200" dirty="0" err="1" smtClean="0">
                <a:solidFill>
                  <a:schemeClr val="tx1"/>
                </a:solidFill>
                <a:effectLst/>
                <a:latin typeface="+mn-lt"/>
                <a:ea typeface="+mn-ea"/>
                <a:cs typeface="+mn-cs"/>
              </a:rPr>
              <a:t>tocopherol</a:t>
            </a:r>
            <a:r>
              <a:rPr lang="ru-RU"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is considered a fat-soluble antioxidant that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helps to maintain healthy cells and, subsequently, a healthy body.</a:t>
            </a:r>
          </a:p>
          <a:p>
            <a:endParaRPr lang="en-US" sz="1200" b="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Vitamin E is crucial for children's good health and development.</a:t>
            </a:r>
            <a:r>
              <a:rPr lang="en-US" sz="1200" b="1" i="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It helps </a:t>
            </a:r>
            <a:r>
              <a:rPr lang="en-US" sz="1200" b="0" i="0" kern="1200" dirty="0" smtClean="0">
                <a:solidFill>
                  <a:schemeClr val="tx1"/>
                </a:solidFill>
                <a:effectLst/>
                <a:latin typeface="+mn-lt"/>
                <a:ea typeface="+mn-ea"/>
                <a:cs typeface="+mn-cs"/>
              </a:rPr>
              <a:t>the body fight germs and</a:t>
            </a:r>
            <a:r>
              <a:rPr lang="en-US" sz="1200" b="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boosts the immune system</a:t>
            </a:r>
            <a:r>
              <a:rPr lang="en-US" sz="1200" b="0" i="0" kern="1200" baseline="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As an antioxidant, it helps to stabilize cell membranes and protect the tissues of the skin, eyes, and liver.</a:t>
            </a:r>
          </a:p>
          <a:p>
            <a:r>
              <a:rPr lang="en-US" sz="1200" b="0" kern="1200" dirty="0" smtClean="0">
                <a:solidFill>
                  <a:schemeClr val="tx1"/>
                </a:solidFill>
                <a:effectLst/>
                <a:latin typeface="+mn-lt"/>
                <a:ea typeface="+mn-ea"/>
                <a:cs typeface="+mn-cs"/>
              </a:rPr>
              <a:t>Vitamin E can be used to improve physical endurance by promoting blood circulation</a:t>
            </a:r>
            <a:r>
              <a:rPr lang="en-US" sz="1200" b="0" kern="1200" baseline="0"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ru-RU" sz="1200" kern="1200" dirty="0" smtClean="0">
              <a:solidFill>
                <a:schemeClr val="tx1"/>
              </a:solidFill>
              <a:effectLst/>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7</a:t>
            </a:fld>
            <a:endParaRPr lang="ru-RU"/>
          </a:p>
        </p:txBody>
      </p:sp>
    </p:spTree>
    <p:extLst>
      <p:ext uri="{BB962C8B-B14F-4D97-AF65-F5344CB8AC3E}">
        <p14:creationId xmlns:p14="http://schemas.microsoft.com/office/powerpoint/2010/main" val="20443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Vitamin B6</a:t>
            </a:r>
            <a:r>
              <a:rPr lang="ru-RU" sz="1200" b="1"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pyridoxine hydrochloride</a:t>
            </a:r>
            <a:r>
              <a:rPr lang="ru-RU" sz="1200" b="1"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is one of eight B vitamins.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It helps the body convert food into energy, metabolize fats and proteins, maintain proper functioning of nerves, and produce red blood cells.</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It is important for cardiovascular, digestive, immune, muscular, and nervous system function.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6288D2B-1D32-4E47-A3D6-DC68E8657AD4}" type="slidenum">
              <a:rPr lang="ru-RU" smtClean="0"/>
              <a:t>8</a:t>
            </a:fld>
            <a:endParaRPr lang="ru-RU"/>
          </a:p>
        </p:txBody>
      </p:sp>
    </p:spTree>
    <p:extLst>
      <p:ext uri="{BB962C8B-B14F-4D97-AF65-F5344CB8AC3E}">
        <p14:creationId xmlns:p14="http://schemas.microsoft.com/office/powerpoint/2010/main" val="2779949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Vitamin B9,</a:t>
            </a:r>
            <a:r>
              <a:rPr lang="en-US" sz="1200" b="1" kern="1200" baseline="0" dirty="0" smtClean="0">
                <a:solidFill>
                  <a:schemeClr val="tx1"/>
                </a:solidFill>
                <a:effectLst/>
                <a:latin typeface="+mn-lt"/>
                <a:ea typeface="+mn-ea"/>
                <a:cs typeface="+mn-cs"/>
              </a:rPr>
              <a:t> Folic acid </a:t>
            </a:r>
            <a:r>
              <a:rPr lang="en-US" sz="1200" b="0" kern="1200" baseline="0" dirty="0" smtClean="0">
                <a:solidFill>
                  <a:schemeClr val="tx1"/>
                </a:solidFill>
                <a:effectLst/>
                <a:latin typeface="+mn-lt"/>
                <a:ea typeface="+mn-ea"/>
                <a:cs typeface="+mn-cs"/>
              </a:rPr>
              <a:t>belongs to the family of water-soluble vitamins.</a:t>
            </a:r>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human body is capable of preparing this essential vitamin, and it is then stored in the liver.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Vitamin B9 is a treasure trove of benefits for the human body and is a great source of improving overall health. Folic acid is crucial for proper brain function and plays an important role in mental and emotional health.</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56288D2B-1D32-4E47-A3D6-DC68E8657AD4}" type="slidenum">
              <a:rPr lang="ru-RU" smtClean="0"/>
              <a:t>9</a:t>
            </a:fld>
            <a:endParaRPr lang="ru-RU"/>
          </a:p>
        </p:txBody>
      </p:sp>
    </p:spTree>
    <p:extLst>
      <p:ext uri="{BB962C8B-B14F-4D97-AF65-F5344CB8AC3E}">
        <p14:creationId xmlns:p14="http://schemas.microsoft.com/office/powerpoint/2010/main" val="2719960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rgbClr val="403E4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rgbClr val="403E41"/>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0" i="0">
                <a:solidFill>
                  <a:srgbClr val="403E4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34480" y="2019072"/>
            <a:ext cx="13035138" cy="2303779"/>
          </a:xfrm>
          <a:prstGeom prst="rect">
            <a:avLst/>
          </a:prstGeom>
        </p:spPr>
        <p:txBody>
          <a:bodyPr wrap="square" lIns="0" tIns="0" rIns="0" bIns="0">
            <a:spAutoFit/>
          </a:bodyPr>
          <a:lstStyle>
            <a:lvl1pPr>
              <a:defRPr sz="6600" b="0" i="0">
                <a:solidFill>
                  <a:srgbClr val="403E41"/>
                </a:solidFill>
                <a:latin typeface="Arial"/>
                <a:cs typeface="Arial"/>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2/3/2020</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Изображение 1" descr="Artboard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Artboard 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1603" cy="11309350"/>
          </a:xfrm>
          <a:prstGeom prst="rect">
            <a:avLst/>
          </a:prstGeom>
        </p:spPr>
      </p:pic>
      <p:sp>
        <p:nvSpPr>
          <p:cNvPr id="2" name="object 2"/>
          <p:cNvSpPr txBox="1"/>
          <p:nvPr/>
        </p:nvSpPr>
        <p:spPr>
          <a:xfrm>
            <a:off x="755650" y="1616075"/>
            <a:ext cx="4147742" cy="1015663"/>
          </a:xfrm>
          <a:prstGeom prst="rect">
            <a:avLst/>
          </a:prstGeom>
        </p:spPr>
        <p:txBody>
          <a:bodyPr vert="horz" wrap="square" lIns="0" tIns="0" rIns="0" bIns="0" rtlCol="0">
            <a:spAutoFit/>
          </a:bodyPr>
          <a:lstStyle/>
          <a:p>
            <a:pPr marL="12700">
              <a:lnSpc>
                <a:spcPct val="100000"/>
              </a:lnSpc>
            </a:pPr>
            <a:r>
              <a:rPr lang="en-US" sz="6600" spc="320" dirty="0">
                <a:solidFill>
                  <a:srgbClr val="FFFFFF"/>
                </a:solidFill>
                <a:latin typeface="Arial"/>
                <a:cs typeface="Arial"/>
              </a:rPr>
              <a:t>Vitamin</a:t>
            </a:r>
            <a:endParaRPr sz="6600" dirty="0">
              <a:solidFill>
                <a:srgbClr val="FFFFFF"/>
              </a:solidFill>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Artboard 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096579" cy="11309350"/>
          </a:xfrm>
          <a:prstGeom prst="rect">
            <a:avLst/>
          </a:prstGeom>
        </p:spPr>
      </p:pic>
      <p:sp>
        <p:nvSpPr>
          <p:cNvPr id="2" name="object 2"/>
          <p:cNvSpPr txBox="1"/>
          <p:nvPr/>
        </p:nvSpPr>
        <p:spPr>
          <a:xfrm>
            <a:off x="1637108" y="6467809"/>
            <a:ext cx="5747942" cy="2117090"/>
          </a:xfrm>
          <a:prstGeom prst="rect">
            <a:avLst/>
          </a:prstGeom>
        </p:spPr>
        <p:txBody>
          <a:bodyPr vert="horz" wrap="square" lIns="0" tIns="0" rIns="0" bIns="0" rtlCol="0">
            <a:spAutoFit/>
          </a:bodyPr>
          <a:lstStyle/>
          <a:p>
            <a:pPr marL="12700" marR="5080">
              <a:lnSpc>
                <a:spcPct val="104099"/>
              </a:lnSpc>
            </a:pPr>
            <a:r>
              <a:rPr lang="en-US" sz="6600" spc="-95" dirty="0">
                <a:solidFill>
                  <a:srgbClr val="FFFFFF"/>
                </a:solidFill>
                <a:latin typeface="Arial"/>
                <a:cs typeface="Arial"/>
              </a:rPr>
              <a:t>Pantothenic acid</a:t>
            </a:r>
            <a:endParaRPr sz="6600" dirty="0">
              <a:solidFill>
                <a:srgbClr val="FFFFFF"/>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Artboard 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1603" cy="11309350"/>
          </a:xfrm>
          <a:prstGeom prst="rect">
            <a:avLst/>
          </a:prstGeom>
        </p:spPr>
      </p:pic>
      <p:sp>
        <p:nvSpPr>
          <p:cNvPr id="2" name="object 2"/>
          <p:cNvSpPr txBox="1"/>
          <p:nvPr/>
        </p:nvSpPr>
        <p:spPr>
          <a:xfrm>
            <a:off x="1637108" y="6509048"/>
            <a:ext cx="3995342" cy="1015663"/>
          </a:xfrm>
          <a:prstGeom prst="rect">
            <a:avLst/>
          </a:prstGeom>
        </p:spPr>
        <p:txBody>
          <a:bodyPr vert="horz" wrap="square" lIns="0" tIns="0" rIns="0" bIns="0" rtlCol="0">
            <a:spAutoFit/>
          </a:bodyPr>
          <a:lstStyle/>
          <a:p>
            <a:pPr marL="12700">
              <a:lnSpc>
                <a:spcPct val="100000"/>
              </a:lnSpc>
            </a:pPr>
            <a:r>
              <a:rPr lang="en-US" sz="6600" spc="575" dirty="0" smtClean="0">
                <a:solidFill>
                  <a:srgbClr val="FFFFFF"/>
                </a:solidFill>
                <a:latin typeface="Arial"/>
                <a:cs typeface="Arial"/>
              </a:rPr>
              <a:t>Iodine</a:t>
            </a:r>
            <a:endParaRPr sz="6600" dirty="0">
              <a:solidFill>
                <a:srgbClr val="FFFFFF"/>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Artboard 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 y="0"/>
            <a:ext cx="20101603" cy="11309350"/>
          </a:xfrm>
          <a:prstGeom prst="rect">
            <a:avLst/>
          </a:prstGeom>
        </p:spPr>
      </p:pic>
      <p:sp>
        <p:nvSpPr>
          <p:cNvPr id="2" name="object 2"/>
          <p:cNvSpPr txBox="1"/>
          <p:nvPr/>
        </p:nvSpPr>
        <p:spPr>
          <a:xfrm>
            <a:off x="1637108" y="6509048"/>
            <a:ext cx="4452542" cy="1015663"/>
          </a:xfrm>
          <a:prstGeom prst="rect">
            <a:avLst/>
          </a:prstGeom>
        </p:spPr>
        <p:txBody>
          <a:bodyPr vert="horz" wrap="square" lIns="0" tIns="0" rIns="0" bIns="0" rtlCol="0">
            <a:spAutoFit/>
          </a:bodyPr>
          <a:lstStyle/>
          <a:p>
            <a:pPr marL="12700">
              <a:lnSpc>
                <a:spcPct val="100000"/>
              </a:lnSpc>
            </a:pPr>
            <a:r>
              <a:rPr lang="en-US" sz="6600" spc="575" dirty="0" smtClean="0">
                <a:solidFill>
                  <a:srgbClr val="FFFFFF"/>
                </a:solidFill>
                <a:latin typeface="Arial"/>
                <a:cs typeface="Arial"/>
              </a:rPr>
              <a:t>Selenium</a:t>
            </a:r>
            <a:endParaRPr sz="6600" dirty="0">
              <a:solidFill>
                <a:srgbClr val="FFFFFF"/>
              </a:solidFill>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Artboard 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096579" cy="11309350"/>
          </a:xfrm>
          <a:prstGeom prst="rect">
            <a:avLst/>
          </a:prstGeom>
        </p:spPr>
      </p:pic>
      <p:sp>
        <p:nvSpPr>
          <p:cNvPr id="2" name="object 2"/>
          <p:cNvSpPr txBox="1"/>
          <p:nvPr/>
        </p:nvSpPr>
        <p:spPr>
          <a:xfrm>
            <a:off x="1637108" y="6509048"/>
            <a:ext cx="4300142" cy="1015663"/>
          </a:xfrm>
          <a:prstGeom prst="rect">
            <a:avLst/>
          </a:prstGeom>
        </p:spPr>
        <p:txBody>
          <a:bodyPr vert="horz" wrap="square" lIns="0" tIns="0" rIns="0" bIns="0" rtlCol="0">
            <a:spAutoFit/>
          </a:bodyPr>
          <a:lstStyle/>
          <a:p>
            <a:pPr marL="12700">
              <a:lnSpc>
                <a:spcPct val="100000"/>
              </a:lnSpc>
            </a:pPr>
            <a:r>
              <a:rPr lang="en-US" sz="6600" spc="475" dirty="0" smtClean="0">
                <a:solidFill>
                  <a:srgbClr val="FFFFFF"/>
                </a:solidFill>
                <a:latin typeface="Arial"/>
                <a:cs typeface="Arial"/>
              </a:rPr>
              <a:t>Choline</a:t>
            </a:r>
            <a:endParaRPr sz="6600" dirty="0">
              <a:solidFill>
                <a:srgbClr val="FFFFFF"/>
              </a:solidFill>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Artboard 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1603" cy="113093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Изображение 6" descr="Artboard 1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2" name="object 2"/>
          <p:cNvSpPr txBox="1"/>
          <p:nvPr/>
        </p:nvSpPr>
        <p:spPr>
          <a:xfrm>
            <a:off x="10955971" y="5039504"/>
            <a:ext cx="4570730" cy="1028700"/>
          </a:xfrm>
          <a:prstGeom prst="rect">
            <a:avLst/>
          </a:prstGeom>
        </p:spPr>
        <p:txBody>
          <a:bodyPr vert="horz" wrap="square" lIns="0" tIns="0" rIns="0" bIns="0" rtlCol="0">
            <a:spAutoFit/>
          </a:bodyPr>
          <a:lstStyle/>
          <a:p>
            <a:pPr marL="12700">
              <a:lnSpc>
                <a:spcPct val="100000"/>
              </a:lnSpc>
            </a:pPr>
            <a:r>
              <a:rPr sz="6600" spc="-185" dirty="0">
                <a:solidFill>
                  <a:srgbClr val="FFFFFF"/>
                </a:solidFill>
                <a:latin typeface="Arial"/>
                <a:cs typeface="Arial"/>
              </a:rPr>
              <a:t>T</a:t>
            </a:r>
            <a:r>
              <a:rPr sz="6600" spc="165" dirty="0">
                <a:solidFill>
                  <a:srgbClr val="FFFFFF"/>
                </a:solidFill>
                <a:latin typeface="Arial"/>
                <a:cs typeface="Arial"/>
              </a:rPr>
              <a:t>wo-in-One</a:t>
            </a:r>
            <a:endParaRPr sz="6600" dirty="0">
              <a:solidFill>
                <a:srgbClr val="FFFFFF"/>
              </a:solidFill>
              <a:latin typeface="Arial"/>
              <a:cs typeface="Arial"/>
            </a:endParaRPr>
          </a:p>
        </p:txBody>
      </p:sp>
      <p:sp>
        <p:nvSpPr>
          <p:cNvPr id="3" name="object 3"/>
          <p:cNvSpPr txBox="1">
            <a:spLocks noGrp="1"/>
          </p:cNvSpPr>
          <p:nvPr>
            <p:ph type="title"/>
          </p:nvPr>
        </p:nvSpPr>
        <p:spPr>
          <a:xfrm>
            <a:off x="1671395" y="3357369"/>
            <a:ext cx="5408855" cy="1168012"/>
          </a:xfrm>
          <a:prstGeom prst="rect">
            <a:avLst/>
          </a:prstGeom>
        </p:spPr>
        <p:txBody>
          <a:bodyPr vert="horz" wrap="square" lIns="0" tIns="0" rIns="0" bIns="0" rtlCol="0">
            <a:spAutoFit/>
          </a:bodyPr>
          <a:lstStyle/>
          <a:p>
            <a:pPr marL="12700" marR="5080" algn="l">
              <a:lnSpc>
                <a:spcPct val="114500"/>
              </a:lnSpc>
            </a:pPr>
            <a:r>
              <a:rPr spc="370" dirty="0" err="1" smtClean="0">
                <a:solidFill>
                  <a:srgbClr val="404040"/>
                </a:solidFill>
              </a:rPr>
              <a:t>ConCordix</a:t>
            </a:r>
            <a:r>
              <a:rPr sz="5775" spc="555" baseline="31746" dirty="0">
                <a:solidFill>
                  <a:srgbClr val="404040"/>
                </a:solidFill>
              </a:rPr>
              <a:t>®</a:t>
            </a:r>
            <a:endParaRPr sz="5775" baseline="31746" dirty="0">
              <a:solidFill>
                <a:srgbClr val="404040"/>
              </a:solidFill>
            </a:endParaRPr>
          </a:p>
        </p:txBody>
      </p:sp>
      <p:sp>
        <p:nvSpPr>
          <p:cNvPr id="4" name="object 4"/>
          <p:cNvSpPr txBox="1"/>
          <p:nvPr/>
        </p:nvSpPr>
        <p:spPr>
          <a:xfrm>
            <a:off x="4113354" y="7847838"/>
            <a:ext cx="2585895" cy="438582"/>
          </a:xfrm>
          <a:prstGeom prst="rect">
            <a:avLst/>
          </a:prstGeom>
        </p:spPr>
        <p:txBody>
          <a:bodyPr vert="horz" wrap="square" lIns="0" tIns="0" rIns="0" bIns="0" rtlCol="0">
            <a:spAutoFit/>
          </a:bodyPr>
          <a:lstStyle/>
          <a:p>
            <a:pPr marL="12700">
              <a:lnSpc>
                <a:spcPct val="100000"/>
              </a:lnSpc>
            </a:pPr>
            <a:r>
              <a:rPr sz="2850" spc="55" dirty="0">
                <a:solidFill>
                  <a:srgbClr val="403E41"/>
                </a:solidFill>
                <a:latin typeface="Arial"/>
                <a:cs typeface="Arial"/>
              </a:rPr>
              <a:t>W</a:t>
            </a:r>
            <a:r>
              <a:rPr sz="2850" spc="75" dirty="0">
                <a:solidFill>
                  <a:srgbClr val="403E41"/>
                </a:solidFill>
                <a:latin typeface="Arial"/>
                <a:cs typeface="Arial"/>
              </a:rPr>
              <a:t>ater-soluble</a:t>
            </a:r>
            <a:endParaRPr sz="2850" dirty="0">
              <a:latin typeface="Arial"/>
              <a:cs typeface="Arial"/>
            </a:endParaRPr>
          </a:p>
        </p:txBody>
      </p:sp>
      <p:sp>
        <p:nvSpPr>
          <p:cNvPr id="5" name="object 5"/>
          <p:cNvSpPr txBox="1"/>
          <p:nvPr/>
        </p:nvSpPr>
        <p:spPr>
          <a:xfrm>
            <a:off x="1671382" y="7847838"/>
            <a:ext cx="2132268" cy="438582"/>
          </a:xfrm>
          <a:prstGeom prst="rect">
            <a:avLst/>
          </a:prstGeom>
        </p:spPr>
        <p:txBody>
          <a:bodyPr vert="horz" wrap="square" lIns="0" tIns="0" rIns="0" bIns="0" rtlCol="0">
            <a:spAutoFit/>
          </a:bodyPr>
          <a:lstStyle/>
          <a:p>
            <a:pPr marL="12700">
              <a:lnSpc>
                <a:spcPct val="100000"/>
              </a:lnSpc>
            </a:pPr>
            <a:r>
              <a:rPr sz="2850" spc="150" dirty="0">
                <a:solidFill>
                  <a:srgbClr val="403E41"/>
                </a:solidFill>
                <a:latin typeface="Arial"/>
                <a:cs typeface="Arial"/>
              </a:rPr>
              <a:t>Oil-soluble</a:t>
            </a:r>
            <a:endParaRPr sz="2850"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Изображение 7" descr="Artboard 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7"/>
            <a:ext cx="20104100" cy="11307143"/>
          </a:xfrm>
          <a:prstGeom prst="rect">
            <a:avLst/>
          </a:prstGeom>
        </p:spPr>
      </p:pic>
      <p:pic>
        <p:nvPicPr>
          <p:cNvPr id="10" name="Изображение 9" descr="Artboard 1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7"/>
            <a:ext cx="20104100" cy="11307143"/>
          </a:xfrm>
          <a:prstGeom prst="rect">
            <a:avLst/>
          </a:prstGeom>
        </p:spPr>
      </p:pic>
      <p:sp>
        <p:nvSpPr>
          <p:cNvPr id="2" name="object 2"/>
          <p:cNvSpPr txBox="1"/>
          <p:nvPr/>
        </p:nvSpPr>
        <p:spPr>
          <a:xfrm>
            <a:off x="8708504" y="6542729"/>
            <a:ext cx="3324746" cy="492443"/>
          </a:xfrm>
          <a:prstGeom prst="rect">
            <a:avLst/>
          </a:prstGeom>
        </p:spPr>
        <p:txBody>
          <a:bodyPr vert="horz" wrap="square" lIns="0" tIns="0" rIns="0" bIns="0" rtlCol="0">
            <a:spAutoFit/>
          </a:bodyPr>
          <a:lstStyle/>
          <a:p>
            <a:pPr marL="12700" algn="ctr">
              <a:lnSpc>
                <a:spcPct val="100000"/>
              </a:lnSpc>
            </a:pPr>
            <a:r>
              <a:rPr lang="en-US" sz="3200" dirty="0" smtClean="0"/>
              <a:t>Bio </a:t>
            </a:r>
            <a:r>
              <a:rPr lang="en-US" sz="3200" dirty="0"/>
              <a:t>availability</a:t>
            </a:r>
            <a:endParaRPr sz="2850" dirty="0">
              <a:latin typeface="Arial"/>
              <a:cs typeface="Arial"/>
            </a:endParaRPr>
          </a:p>
        </p:txBody>
      </p:sp>
      <p:sp>
        <p:nvSpPr>
          <p:cNvPr id="3" name="object 3"/>
          <p:cNvSpPr txBox="1"/>
          <p:nvPr/>
        </p:nvSpPr>
        <p:spPr>
          <a:xfrm>
            <a:off x="12389164" y="6401134"/>
            <a:ext cx="2692086" cy="596382"/>
          </a:xfrm>
          <a:prstGeom prst="rect">
            <a:avLst/>
          </a:prstGeom>
        </p:spPr>
        <p:txBody>
          <a:bodyPr vert="horz" wrap="square" lIns="0" tIns="0" rIns="0" bIns="0" rtlCol="0">
            <a:spAutoFit/>
          </a:bodyPr>
          <a:lstStyle/>
          <a:p>
            <a:pPr marL="851535" marR="5080" indent="-839469" algn="ctr">
              <a:lnSpc>
                <a:spcPct val="132600"/>
              </a:lnSpc>
            </a:pPr>
            <a:r>
              <a:rPr lang="en-US" sz="3200" dirty="0" smtClean="0"/>
              <a:t>Natural </a:t>
            </a:r>
            <a:r>
              <a:rPr lang="en-US" sz="3200" dirty="0"/>
              <a:t>flavors</a:t>
            </a:r>
            <a:endParaRPr sz="2850" dirty="0">
              <a:latin typeface="Arial"/>
              <a:cs typeface="Arial"/>
            </a:endParaRPr>
          </a:p>
        </p:txBody>
      </p:sp>
      <p:sp>
        <p:nvSpPr>
          <p:cNvPr id="4" name="object 4"/>
          <p:cNvSpPr txBox="1"/>
          <p:nvPr/>
        </p:nvSpPr>
        <p:spPr>
          <a:xfrm>
            <a:off x="15434896" y="6569075"/>
            <a:ext cx="3456354" cy="1477328"/>
          </a:xfrm>
          <a:prstGeom prst="rect">
            <a:avLst/>
          </a:prstGeom>
        </p:spPr>
        <p:txBody>
          <a:bodyPr vert="horz" wrap="square" lIns="0" tIns="0" rIns="0" bIns="0" rtlCol="0">
            <a:spAutoFit/>
          </a:bodyPr>
          <a:lstStyle/>
          <a:p>
            <a:pPr marL="12700" algn="ctr"/>
            <a:r>
              <a:rPr lang="en-US" sz="3200" dirty="0"/>
              <a:t>State of the art production </a:t>
            </a:r>
            <a:r>
              <a:rPr lang="en-US" sz="3200" dirty="0" smtClean="0"/>
              <a:t>technologies</a:t>
            </a:r>
            <a:endParaRPr lang="en-US" sz="3200" dirty="0"/>
          </a:p>
        </p:txBody>
      </p:sp>
      <p:sp>
        <p:nvSpPr>
          <p:cNvPr id="5" name="object 5"/>
          <p:cNvSpPr txBox="1">
            <a:spLocks noGrp="1"/>
          </p:cNvSpPr>
          <p:nvPr>
            <p:ph type="title"/>
          </p:nvPr>
        </p:nvSpPr>
        <p:spPr>
          <a:xfrm>
            <a:off x="1637108" y="3357617"/>
            <a:ext cx="6738542" cy="2234458"/>
          </a:xfrm>
          <a:prstGeom prst="rect">
            <a:avLst/>
          </a:prstGeom>
        </p:spPr>
        <p:txBody>
          <a:bodyPr vert="horz" wrap="square" lIns="0" tIns="0" rIns="0" bIns="0" rtlCol="0">
            <a:spAutoFit/>
          </a:bodyPr>
          <a:lstStyle/>
          <a:p>
            <a:pPr marL="12700" marR="5080">
              <a:lnSpc>
                <a:spcPct val="110000"/>
              </a:lnSpc>
            </a:pPr>
            <a:r>
              <a:rPr lang="en-US" spc="300" dirty="0" smtClean="0">
                <a:solidFill>
                  <a:srgbClr val="404040"/>
                </a:solidFill>
              </a:rPr>
              <a:t>Benefits behind the </a:t>
            </a:r>
            <a:r>
              <a:rPr lang="fr-FR" spc="370" dirty="0" err="1" smtClean="0">
                <a:solidFill>
                  <a:srgbClr val="404040"/>
                </a:solidFill>
              </a:rPr>
              <a:t>ConCordix</a:t>
            </a:r>
            <a:r>
              <a:rPr lang="fr-FR" sz="5775" spc="555" baseline="31746" dirty="0" smtClean="0">
                <a:solidFill>
                  <a:srgbClr val="404040"/>
                </a:solidFill>
              </a:rPr>
              <a:t>®</a:t>
            </a:r>
            <a:endParaRPr spc="300" dirty="0">
              <a:solidFill>
                <a:srgbClr val="404040"/>
              </a:solidFill>
            </a:endParaRPr>
          </a:p>
        </p:txBody>
      </p:sp>
      <p:sp>
        <p:nvSpPr>
          <p:cNvPr id="7" name="object 7"/>
          <p:cNvSpPr/>
          <p:nvPr/>
        </p:nvSpPr>
        <p:spPr>
          <a:xfrm>
            <a:off x="1649813" y="7540482"/>
            <a:ext cx="2513330" cy="0"/>
          </a:xfrm>
          <a:custGeom>
            <a:avLst/>
            <a:gdLst/>
            <a:ahLst/>
            <a:cxnLst/>
            <a:rect l="l" t="t" r="r" b="b"/>
            <a:pathLst>
              <a:path w="2513329">
                <a:moveTo>
                  <a:pt x="0" y="0"/>
                </a:moveTo>
                <a:lnTo>
                  <a:pt x="2513012" y="0"/>
                </a:lnTo>
              </a:path>
            </a:pathLst>
          </a:custGeom>
          <a:ln w="52354">
            <a:solidFill>
              <a:srgbClr val="52B54E"/>
            </a:solidFill>
          </a:ln>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Изображение 4" descr="Artboard 18.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7"/>
            <a:ext cx="20104100" cy="11307143"/>
          </a:xfrm>
          <a:prstGeom prst="rect">
            <a:avLst/>
          </a:prstGeom>
        </p:spPr>
      </p:pic>
      <p:sp>
        <p:nvSpPr>
          <p:cNvPr id="2" name="object 2"/>
          <p:cNvSpPr txBox="1">
            <a:spLocks noGrp="1"/>
          </p:cNvSpPr>
          <p:nvPr>
            <p:ph type="title"/>
          </p:nvPr>
        </p:nvSpPr>
        <p:spPr>
          <a:xfrm>
            <a:off x="1289050" y="4206875"/>
            <a:ext cx="5101071" cy="1068626"/>
          </a:xfrm>
          <a:prstGeom prst="rect">
            <a:avLst/>
          </a:prstGeom>
        </p:spPr>
        <p:txBody>
          <a:bodyPr vert="horz" wrap="square" lIns="0" tIns="0" rIns="0" bIns="0" rtlCol="0">
            <a:spAutoFit/>
          </a:bodyPr>
          <a:lstStyle/>
          <a:p>
            <a:pPr marL="12700" marR="5080" algn="l">
              <a:lnSpc>
                <a:spcPct val="114500"/>
              </a:lnSpc>
            </a:pPr>
            <a:r>
              <a:rPr lang="en-US" spc="140" dirty="0" smtClean="0">
                <a:solidFill>
                  <a:schemeClr val="tx1">
                    <a:lumMod val="75000"/>
                    <a:lumOff val="25000"/>
                  </a:schemeClr>
                </a:solidFill>
              </a:rPr>
              <a:t>All in one</a:t>
            </a:r>
            <a:endParaRPr spc="225" dirty="0">
              <a:solidFill>
                <a:schemeClr val="tx1">
                  <a:lumMod val="75000"/>
                  <a:lumOff val="25000"/>
                </a:schemeClr>
              </a:solidFill>
            </a:endParaRPr>
          </a:p>
        </p:txBody>
      </p:sp>
      <p:sp>
        <p:nvSpPr>
          <p:cNvPr id="3" name="object 3"/>
          <p:cNvSpPr/>
          <p:nvPr/>
        </p:nvSpPr>
        <p:spPr>
          <a:xfrm>
            <a:off x="1610882" y="6962552"/>
            <a:ext cx="2513330" cy="0"/>
          </a:xfrm>
          <a:custGeom>
            <a:avLst/>
            <a:gdLst/>
            <a:ahLst/>
            <a:cxnLst/>
            <a:rect l="l" t="t" r="r" b="b"/>
            <a:pathLst>
              <a:path w="2513329">
                <a:moveTo>
                  <a:pt x="0" y="0"/>
                </a:moveTo>
                <a:lnTo>
                  <a:pt x="2513012" y="0"/>
                </a:lnTo>
              </a:path>
            </a:pathLst>
          </a:custGeom>
          <a:ln w="52354">
            <a:solidFill>
              <a:srgbClr val="52B54E"/>
            </a:solidFill>
          </a:ln>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Изображение 4" descr="Artboard 1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2" name="object 2"/>
          <p:cNvSpPr txBox="1"/>
          <p:nvPr/>
        </p:nvSpPr>
        <p:spPr>
          <a:xfrm>
            <a:off x="10271924" y="4886827"/>
            <a:ext cx="3148001" cy="438582"/>
          </a:xfrm>
          <a:prstGeom prst="rect">
            <a:avLst/>
          </a:prstGeom>
        </p:spPr>
        <p:txBody>
          <a:bodyPr vert="horz" wrap="square" lIns="0" tIns="0" rIns="0" bIns="0" rtlCol="0">
            <a:spAutoFit/>
          </a:bodyPr>
          <a:lstStyle/>
          <a:p>
            <a:pPr marL="12700">
              <a:lnSpc>
                <a:spcPct val="100000"/>
              </a:lnSpc>
              <a:tabLst>
                <a:tab pos="793115" algn="l"/>
              </a:tabLst>
            </a:pPr>
            <a:r>
              <a:rPr sz="2850" spc="85" dirty="0">
                <a:solidFill>
                  <a:schemeClr val="tx1">
                    <a:lumMod val="65000"/>
                    <a:lumOff val="35000"/>
                  </a:schemeClr>
                </a:solidFill>
                <a:latin typeface="Arial"/>
                <a:cs typeface="Arial"/>
              </a:rPr>
              <a:t>(</a:t>
            </a:r>
            <a:r>
              <a:rPr sz="2850" spc="90" dirty="0">
                <a:solidFill>
                  <a:schemeClr val="tx1">
                    <a:lumMod val="65000"/>
                    <a:lumOff val="35000"/>
                  </a:schemeClr>
                </a:solidFill>
                <a:latin typeface="Arial"/>
                <a:cs typeface="Arial"/>
              </a:rPr>
              <a:t>3</a:t>
            </a:r>
            <a:r>
              <a:rPr sz="2850" spc="15" dirty="0">
                <a:solidFill>
                  <a:schemeClr val="tx1">
                    <a:lumMod val="65000"/>
                    <a:lumOff val="35000"/>
                  </a:schemeClr>
                </a:solidFill>
                <a:latin typeface="Arial"/>
                <a:cs typeface="Arial"/>
              </a:rPr>
              <a:t>0</a:t>
            </a:r>
            <a:r>
              <a:rPr sz="2850" dirty="0">
                <a:solidFill>
                  <a:schemeClr val="tx1">
                    <a:lumMod val="65000"/>
                    <a:lumOff val="35000"/>
                  </a:schemeClr>
                </a:solidFill>
                <a:latin typeface="Arial"/>
                <a:cs typeface="Arial"/>
              </a:rPr>
              <a:t>	</a:t>
            </a:r>
            <a:r>
              <a:rPr lang="en-US" sz="2850" spc="150" dirty="0" smtClean="0">
                <a:solidFill>
                  <a:schemeClr val="tx1">
                    <a:lumMod val="65000"/>
                    <a:lumOff val="35000"/>
                  </a:schemeClr>
                </a:solidFill>
                <a:latin typeface="Arial"/>
                <a:cs typeface="Arial"/>
              </a:rPr>
              <a:t>jellies</a:t>
            </a:r>
            <a:r>
              <a:rPr sz="2850" spc="90" dirty="0" smtClean="0">
                <a:solidFill>
                  <a:schemeClr val="tx1">
                    <a:lumMod val="50000"/>
                    <a:lumOff val="50000"/>
                  </a:schemeClr>
                </a:solidFill>
                <a:latin typeface="Arial"/>
                <a:cs typeface="Arial"/>
              </a:rPr>
              <a:t>)</a:t>
            </a:r>
            <a:endParaRPr sz="2850" dirty="0">
              <a:solidFill>
                <a:schemeClr val="tx1">
                  <a:lumMod val="50000"/>
                  <a:lumOff val="50000"/>
                </a:schemeClr>
              </a:solidFill>
              <a:latin typeface="Arial"/>
              <a:cs typeface="Arial"/>
            </a:endParaRPr>
          </a:p>
        </p:txBody>
      </p:sp>
      <p:sp>
        <p:nvSpPr>
          <p:cNvPr id="8" name="TextBox 7"/>
          <p:cNvSpPr txBox="1"/>
          <p:nvPr/>
        </p:nvSpPr>
        <p:spPr>
          <a:xfrm>
            <a:off x="10271924" y="2005422"/>
            <a:ext cx="7162800" cy="2326791"/>
          </a:xfrm>
          <a:prstGeom prst="rect">
            <a:avLst/>
          </a:prstGeom>
          <a:noFill/>
        </p:spPr>
        <p:txBody>
          <a:bodyPr wrap="square" rtlCol="0">
            <a:spAutoFit/>
          </a:bodyPr>
          <a:lstStyle/>
          <a:p>
            <a:pPr>
              <a:lnSpc>
                <a:spcPct val="110000"/>
              </a:lnSpc>
            </a:pPr>
            <a:r>
              <a:rPr lang="en-US" sz="6600" spc="120" dirty="0" smtClean="0">
                <a:solidFill>
                  <a:schemeClr val="tx1">
                    <a:lumMod val="75000"/>
                    <a:lumOff val="25000"/>
                  </a:schemeClr>
                </a:solidFill>
                <a:latin typeface="Arial"/>
                <a:cs typeface="Arial"/>
              </a:rPr>
              <a:t>Yummy </a:t>
            </a:r>
            <a:r>
              <a:rPr lang="en-US" sz="6600" spc="120" dirty="0" err="1" smtClean="0">
                <a:solidFill>
                  <a:schemeClr val="tx1">
                    <a:lumMod val="75000"/>
                    <a:lumOff val="25000"/>
                  </a:schemeClr>
                </a:solidFill>
                <a:latin typeface="Arial"/>
                <a:cs typeface="Arial"/>
              </a:rPr>
              <a:t>Vits</a:t>
            </a:r>
            <a:r>
              <a:rPr lang="en-US" sz="6600" spc="120" dirty="0" smtClean="0">
                <a:solidFill>
                  <a:schemeClr val="tx1">
                    <a:lumMod val="75000"/>
                    <a:lumOff val="25000"/>
                  </a:schemeClr>
                </a:solidFill>
                <a:latin typeface="Arial"/>
                <a:cs typeface="Arial"/>
              </a:rPr>
              <a:t> by Cora</a:t>
            </a:r>
            <a:r>
              <a:rPr lang="ru-RU" sz="6600" spc="204" dirty="0" smtClean="0">
                <a:solidFill>
                  <a:schemeClr val="tx1">
                    <a:lumMod val="75000"/>
                    <a:lumOff val="25000"/>
                  </a:schemeClr>
                </a:solidFill>
                <a:latin typeface="Arial"/>
                <a:cs typeface="Arial"/>
              </a:rPr>
              <a:t>l</a:t>
            </a:r>
            <a:r>
              <a:rPr lang="ru-RU" sz="6600" spc="254" dirty="0" smtClean="0">
                <a:solidFill>
                  <a:schemeClr val="tx1">
                    <a:lumMod val="75000"/>
                    <a:lumOff val="25000"/>
                  </a:schemeClr>
                </a:solidFill>
                <a:latin typeface="Arial"/>
                <a:cs typeface="Arial"/>
              </a:rPr>
              <a:t> </a:t>
            </a:r>
            <a:r>
              <a:rPr lang="ru-RU" sz="6600" spc="229" dirty="0">
                <a:solidFill>
                  <a:schemeClr val="tx1">
                    <a:lumMod val="75000"/>
                    <a:lumOff val="25000"/>
                  </a:schemeClr>
                </a:solidFill>
                <a:latin typeface="Arial"/>
                <a:cs typeface="Arial"/>
              </a:rPr>
              <a:t>Club</a:t>
            </a:r>
            <a:endParaRPr lang="ru-RU" sz="6600" dirty="0">
              <a:solidFill>
                <a:schemeClr val="tx1">
                  <a:lumMod val="75000"/>
                  <a:lumOff val="25000"/>
                </a:schemeClr>
              </a:solidFill>
              <a:latin typeface="Arial"/>
              <a:cs typeface="Arial"/>
            </a:endParaRPr>
          </a:p>
        </p:txBody>
      </p:sp>
      <p:sp>
        <p:nvSpPr>
          <p:cNvPr id="10" name="TextBox 9"/>
          <p:cNvSpPr txBox="1"/>
          <p:nvPr/>
        </p:nvSpPr>
        <p:spPr>
          <a:xfrm>
            <a:off x="10271924" y="5928955"/>
            <a:ext cx="8856652" cy="2400657"/>
          </a:xfrm>
          <a:prstGeom prst="rect">
            <a:avLst/>
          </a:prstGeom>
          <a:noFill/>
        </p:spPr>
        <p:txBody>
          <a:bodyPr wrap="square" rtlCol="0">
            <a:spAutoFit/>
          </a:bodyPr>
          <a:lstStyle/>
          <a:p>
            <a:r>
              <a:rPr lang="en-US" sz="5000" spc="300" dirty="0" smtClean="0">
                <a:solidFill>
                  <a:schemeClr val="tx1">
                    <a:lumMod val="75000"/>
                    <a:lumOff val="25000"/>
                  </a:schemeClr>
                </a:solidFill>
                <a:latin typeface="Arial"/>
                <a:cs typeface="Arial"/>
              </a:rPr>
              <a:t>Retail price</a:t>
            </a:r>
            <a:r>
              <a:rPr lang="ru-RU" sz="5000" spc="300" dirty="0" smtClean="0">
                <a:solidFill>
                  <a:schemeClr val="tx1">
                    <a:lumMod val="75000"/>
                    <a:lumOff val="25000"/>
                  </a:schemeClr>
                </a:solidFill>
                <a:latin typeface="Arial"/>
                <a:cs typeface="Arial"/>
              </a:rPr>
              <a:t>  </a:t>
            </a:r>
            <a:r>
              <a:rPr lang="en-US" sz="5000" spc="300" dirty="0" smtClean="0">
                <a:solidFill>
                  <a:schemeClr val="tx1">
                    <a:lumMod val="75000"/>
                    <a:lumOff val="25000"/>
                  </a:schemeClr>
                </a:solidFill>
                <a:latin typeface="Arial"/>
                <a:cs typeface="Arial"/>
              </a:rPr>
              <a:t>$15.00</a:t>
            </a:r>
            <a:endParaRPr lang="ru-RU" sz="5000" spc="300" dirty="0" smtClean="0">
              <a:solidFill>
                <a:schemeClr val="tx1">
                  <a:lumMod val="75000"/>
                  <a:lumOff val="25000"/>
                </a:schemeClr>
              </a:solidFill>
              <a:latin typeface="Arial"/>
              <a:cs typeface="Arial"/>
            </a:endParaRPr>
          </a:p>
          <a:p>
            <a:r>
              <a:rPr lang="en-US" sz="5000" spc="300" dirty="0" smtClean="0">
                <a:solidFill>
                  <a:schemeClr val="tx1">
                    <a:lumMod val="75000"/>
                    <a:lumOff val="25000"/>
                  </a:schemeClr>
                </a:solidFill>
                <a:latin typeface="Arial"/>
                <a:cs typeface="Arial"/>
              </a:rPr>
              <a:t>Club Member Price</a:t>
            </a:r>
            <a:r>
              <a:rPr lang="ru-RU" sz="5000" spc="300" dirty="0" smtClean="0">
                <a:solidFill>
                  <a:schemeClr val="tx1">
                    <a:lumMod val="75000"/>
                    <a:lumOff val="25000"/>
                  </a:schemeClr>
                </a:solidFill>
                <a:latin typeface="Arial"/>
                <a:cs typeface="Arial"/>
              </a:rPr>
              <a:t>  </a:t>
            </a:r>
            <a:r>
              <a:rPr lang="en-US" sz="5000" spc="300" dirty="0" smtClean="0">
                <a:solidFill>
                  <a:schemeClr val="tx1">
                    <a:lumMod val="75000"/>
                    <a:lumOff val="25000"/>
                  </a:schemeClr>
                </a:solidFill>
                <a:latin typeface="Arial"/>
                <a:cs typeface="Arial"/>
              </a:rPr>
              <a:t>$12.00</a:t>
            </a:r>
            <a:endParaRPr lang="ru-RU" sz="5000" spc="300" dirty="0" smtClean="0">
              <a:solidFill>
                <a:schemeClr val="tx1">
                  <a:lumMod val="75000"/>
                  <a:lumOff val="25000"/>
                </a:schemeClr>
              </a:solidFill>
              <a:latin typeface="Arial"/>
              <a:cs typeface="Arial"/>
            </a:endParaRPr>
          </a:p>
          <a:p>
            <a:r>
              <a:rPr lang="en-US" sz="5000" spc="300" dirty="0" smtClean="0">
                <a:solidFill>
                  <a:schemeClr val="tx1">
                    <a:lumMod val="75000"/>
                    <a:lumOff val="25000"/>
                  </a:schemeClr>
                </a:solidFill>
                <a:latin typeface="Arial"/>
                <a:cs typeface="Arial"/>
              </a:rPr>
              <a:t>VP</a:t>
            </a:r>
            <a:r>
              <a:rPr lang="ru-RU" sz="5000" spc="300" dirty="0" smtClean="0">
                <a:solidFill>
                  <a:schemeClr val="tx1">
                    <a:lumMod val="75000"/>
                    <a:lumOff val="25000"/>
                  </a:schemeClr>
                </a:solidFill>
                <a:latin typeface="Arial"/>
                <a:cs typeface="Arial"/>
              </a:rPr>
              <a:t>  8</a:t>
            </a:r>
            <a:endParaRPr lang="ru-RU" sz="5000" spc="300" dirty="0">
              <a:solidFill>
                <a:schemeClr val="tx1">
                  <a:lumMod val="75000"/>
                  <a:lumOff val="25000"/>
                </a:schemeClr>
              </a:solidFill>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Artboard 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0104100" cy="11307143"/>
          </a:xfrm>
          <a:prstGeom prst="rect">
            <a:avLst/>
          </a:prstGeom>
        </p:spPr>
      </p:pic>
      <p:sp>
        <p:nvSpPr>
          <p:cNvPr id="2" name="object 2"/>
          <p:cNvSpPr txBox="1"/>
          <p:nvPr/>
        </p:nvSpPr>
        <p:spPr>
          <a:xfrm>
            <a:off x="1627352" y="8833673"/>
            <a:ext cx="7434097" cy="972185"/>
          </a:xfrm>
          <a:prstGeom prst="rect">
            <a:avLst/>
          </a:prstGeom>
        </p:spPr>
        <p:txBody>
          <a:bodyPr vert="horz" wrap="square" lIns="0" tIns="0" rIns="0" bIns="0" rtlCol="0">
            <a:spAutoFit/>
          </a:bodyPr>
          <a:lstStyle/>
          <a:p>
            <a:pPr marL="12700">
              <a:lnSpc>
                <a:spcPts val="7409"/>
              </a:lnSpc>
            </a:pPr>
            <a:r>
              <a:rPr lang="en-US" sz="6600" spc="315" dirty="0" smtClean="0">
                <a:solidFill>
                  <a:srgbClr val="FFFFFF"/>
                </a:solidFill>
                <a:latin typeface="Arial"/>
                <a:cs typeface="Arial"/>
              </a:rPr>
              <a:t>A life of action</a:t>
            </a:r>
            <a:endParaRPr sz="6600" dirty="0">
              <a:solidFill>
                <a:srgbClr val="FFFFFF"/>
              </a:solidFill>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Artboard 2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07"/>
            <a:ext cx="20104100" cy="11307143"/>
          </a:xfrm>
          <a:prstGeom prst="rect">
            <a:avLst/>
          </a:prstGeom>
        </p:spPr>
      </p:pic>
      <p:sp>
        <p:nvSpPr>
          <p:cNvPr id="2" name="object 2"/>
          <p:cNvSpPr txBox="1">
            <a:spLocks noGrp="1"/>
          </p:cNvSpPr>
          <p:nvPr>
            <p:ph type="title"/>
          </p:nvPr>
        </p:nvSpPr>
        <p:spPr>
          <a:xfrm>
            <a:off x="1641802" y="4201914"/>
            <a:ext cx="6581448" cy="3504036"/>
          </a:xfrm>
          <a:prstGeom prst="rect">
            <a:avLst/>
          </a:prstGeom>
        </p:spPr>
        <p:txBody>
          <a:bodyPr vert="horz" wrap="square" lIns="0" tIns="0" rIns="0" bIns="0" rtlCol="0">
            <a:spAutoFit/>
          </a:bodyPr>
          <a:lstStyle/>
          <a:p>
            <a:pPr marL="12700" marR="5080">
              <a:lnSpc>
                <a:spcPct val="114500"/>
              </a:lnSpc>
            </a:pPr>
            <a:r>
              <a:rPr spc="415" dirty="0">
                <a:solidFill>
                  <a:srgbClr val="FFFFFF"/>
                </a:solidFill>
              </a:rPr>
              <a:t>Yummy </a:t>
            </a:r>
            <a:r>
              <a:rPr spc="360" dirty="0">
                <a:solidFill>
                  <a:srgbClr val="FFFFFF"/>
                </a:solidFill>
              </a:rPr>
              <a:t>Vits </a:t>
            </a:r>
            <a:r>
              <a:rPr spc="325" dirty="0">
                <a:solidFill>
                  <a:srgbClr val="FFFFFF"/>
                </a:solidFill>
              </a:rPr>
              <a:t>—  </a:t>
            </a:r>
            <a:r>
              <a:rPr lang="en-US" spc="180" dirty="0" smtClean="0">
                <a:solidFill>
                  <a:srgbClr val="FFFFFF"/>
                </a:solidFill>
              </a:rPr>
              <a:t>for an active lifestyle</a:t>
            </a:r>
            <a:r>
              <a:rPr spc="155" dirty="0" smtClean="0">
                <a:solidFill>
                  <a:srgbClr val="FFFFFF"/>
                </a:solidFill>
              </a:rPr>
              <a:t>!</a:t>
            </a:r>
            <a:endParaRPr spc="155" dirty="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Изображение 1" descr="Artboard 2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0101044" cy="113093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Artboard 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0104100" cy="11307143"/>
          </a:xfrm>
          <a:prstGeom prst="rect">
            <a:avLst/>
          </a:prstGeom>
        </p:spPr>
      </p:pic>
      <p:sp>
        <p:nvSpPr>
          <p:cNvPr id="2" name="object 2"/>
          <p:cNvSpPr txBox="1">
            <a:spLocks noGrp="1"/>
          </p:cNvSpPr>
          <p:nvPr>
            <p:ph type="title"/>
          </p:nvPr>
        </p:nvSpPr>
        <p:spPr>
          <a:xfrm>
            <a:off x="1665023" y="3357607"/>
            <a:ext cx="5110427" cy="2236638"/>
          </a:xfrm>
          <a:prstGeom prst="rect">
            <a:avLst/>
          </a:prstGeom>
        </p:spPr>
        <p:txBody>
          <a:bodyPr vert="horz" wrap="square" lIns="0" tIns="0" rIns="0" bIns="0" rtlCol="0">
            <a:spAutoFit/>
          </a:bodyPr>
          <a:lstStyle/>
          <a:p>
            <a:pPr marL="12700" marR="5080">
              <a:lnSpc>
                <a:spcPct val="114500"/>
              </a:lnSpc>
            </a:pPr>
            <a:r>
              <a:rPr lang="en-US" spc="245" dirty="0" smtClean="0">
                <a:solidFill>
                  <a:srgbClr val="FFFFFF"/>
                </a:solidFill>
              </a:rPr>
              <a:t>Fast-food generation</a:t>
            </a:r>
            <a:endParaRPr spc="200" dirty="0">
              <a:solidFill>
                <a:srgbClr val="FFFFFF"/>
              </a:solidFill>
            </a:endParaRPr>
          </a:p>
        </p:txBody>
      </p:sp>
      <p:sp>
        <p:nvSpPr>
          <p:cNvPr id="3" name="object 3"/>
          <p:cNvSpPr/>
          <p:nvPr/>
        </p:nvSpPr>
        <p:spPr>
          <a:xfrm>
            <a:off x="1677728" y="7540482"/>
            <a:ext cx="2513330" cy="0"/>
          </a:xfrm>
          <a:custGeom>
            <a:avLst/>
            <a:gdLst/>
            <a:ahLst/>
            <a:cxnLst/>
            <a:rect l="l" t="t" r="r" b="b"/>
            <a:pathLst>
              <a:path w="2513329">
                <a:moveTo>
                  <a:pt x="0" y="0"/>
                </a:moveTo>
                <a:lnTo>
                  <a:pt x="2513012" y="0"/>
                </a:lnTo>
              </a:path>
            </a:pathLst>
          </a:custGeom>
          <a:ln w="52354">
            <a:solidFill>
              <a:srgbClr val="E6E7E7"/>
            </a:solidFill>
          </a:ln>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Artboard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p:nvPr/>
        </p:nvSpPr>
        <p:spPr>
          <a:xfrm>
            <a:off x="1060450" y="5449985"/>
            <a:ext cx="6400800" cy="2031325"/>
          </a:xfrm>
          <a:prstGeom prst="rect">
            <a:avLst/>
          </a:prstGeom>
        </p:spPr>
        <p:txBody>
          <a:bodyPr vert="horz" wrap="square" lIns="0" tIns="0" rIns="0" bIns="0" rtlCol="0">
            <a:spAutoFit/>
          </a:bodyPr>
          <a:lstStyle/>
          <a:p>
            <a:pPr marL="12700" marR="5080"/>
            <a:r>
              <a:rPr lang="en-US" sz="6600" spc="300" dirty="0" smtClean="0">
                <a:solidFill>
                  <a:schemeClr val="tx1">
                    <a:lumMod val="75000"/>
                    <a:lumOff val="25000"/>
                  </a:schemeClr>
                </a:solidFill>
                <a:latin typeface="Arial"/>
                <a:cs typeface="Arial"/>
              </a:rPr>
              <a:t>Vitamins and minerals</a:t>
            </a:r>
            <a:endParaRPr sz="6600" spc="300" dirty="0">
              <a:solidFill>
                <a:schemeClr val="tx1">
                  <a:lumMod val="75000"/>
                  <a:lumOff val="25000"/>
                </a:schemeClr>
              </a:solidFill>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Artboard 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5730"/>
          </a:xfrm>
          <a:prstGeom prst="rect">
            <a:avLst/>
          </a:prstGeom>
        </p:spPr>
      </p:pic>
      <p:sp>
        <p:nvSpPr>
          <p:cNvPr id="2" name="object 2"/>
          <p:cNvSpPr txBox="1"/>
          <p:nvPr/>
        </p:nvSpPr>
        <p:spPr>
          <a:xfrm>
            <a:off x="984250" y="1463675"/>
            <a:ext cx="4452542" cy="1028700"/>
          </a:xfrm>
          <a:prstGeom prst="rect">
            <a:avLst/>
          </a:prstGeom>
        </p:spPr>
        <p:txBody>
          <a:bodyPr vert="horz" wrap="square" lIns="0" tIns="0" rIns="0" bIns="0" rtlCol="0">
            <a:spAutoFit/>
          </a:bodyPr>
          <a:lstStyle/>
          <a:p>
            <a:pPr marL="12700">
              <a:lnSpc>
                <a:spcPct val="100000"/>
              </a:lnSpc>
            </a:pPr>
            <a:r>
              <a:rPr lang="en-US" sz="6600" dirty="0" smtClean="0">
                <a:solidFill>
                  <a:srgbClr val="FFFFFF"/>
                </a:solidFill>
                <a:latin typeface="Arial"/>
                <a:cs typeface="Arial"/>
              </a:rPr>
              <a:t>Vitamin</a:t>
            </a:r>
            <a:endParaRPr sz="6600" dirty="0">
              <a:solidFill>
                <a:srgbClr val="FFFFFF"/>
              </a:solidFill>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Artboard 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 y="0"/>
            <a:ext cx="20096579" cy="11309350"/>
          </a:xfrm>
          <a:prstGeom prst="rect">
            <a:avLst/>
          </a:prstGeom>
        </p:spPr>
      </p:pic>
      <p:sp>
        <p:nvSpPr>
          <p:cNvPr id="2" name="object 2"/>
          <p:cNvSpPr txBox="1"/>
          <p:nvPr/>
        </p:nvSpPr>
        <p:spPr>
          <a:xfrm>
            <a:off x="679450" y="1539875"/>
            <a:ext cx="4528742" cy="1028700"/>
          </a:xfrm>
          <a:prstGeom prst="rect">
            <a:avLst/>
          </a:prstGeom>
        </p:spPr>
        <p:txBody>
          <a:bodyPr vert="horz" wrap="square" lIns="0" tIns="0" rIns="0" bIns="0" rtlCol="0">
            <a:spAutoFit/>
          </a:bodyPr>
          <a:lstStyle/>
          <a:p>
            <a:pPr marL="12700">
              <a:lnSpc>
                <a:spcPct val="100000"/>
              </a:lnSpc>
            </a:pPr>
            <a:r>
              <a:rPr lang="en-US" sz="6600" spc="320" dirty="0" smtClean="0">
                <a:solidFill>
                  <a:srgbClr val="FFFFFF"/>
                </a:solidFill>
                <a:latin typeface="Arial"/>
                <a:cs typeface="Arial"/>
              </a:rPr>
              <a:t>Vitamin</a:t>
            </a:r>
            <a:endParaRPr sz="6600" dirty="0">
              <a:solidFill>
                <a:srgbClr val="FFFFFF"/>
              </a:solidFill>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Artboard 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1603" cy="11309350"/>
          </a:xfrm>
          <a:prstGeom prst="rect">
            <a:avLst/>
          </a:prstGeom>
        </p:spPr>
      </p:pic>
      <p:sp>
        <p:nvSpPr>
          <p:cNvPr id="2" name="object 2"/>
          <p:cNvSpPr txBox="1"/>
          <p:nvPr/>
        </p:nvSpPr>
        <p:spPr>
          <a:xfrm>
            <a:off x="679450" y="1539875"/>
            <a:ext cx="4147732" cy="1028700"/>
          </a:xfrm>
          <a:prstGeom prst="rect">
            <a:avLst/>
          </a:prstGeom>
        </p:spPr>
        <p:txBody>
          <a:bodyPr vert="horz" wrap="square" lIns="0" tIns="0" rIns="0" bIns="0" rtlCol="0">
            <a:spAutoFit/>
          </a:bodyPr>
          <a:lstStyle/>
          <a:p>
            <a:pPr marL="12700">
              <a:lnSpc>
                <a:spcPct val="100000"/>
              </a:lnSpc>
            </a:pPr>
            <a:r>
              <a:rPr lang="en-US" sz="6600" spc="320" dirty="0" smtClean="0">
                <a:solidFill>
                  <a:srgbClr val="FFFFFF"/>
                </a:solidFill>
                <a:latin typeface="Arial"/>
                <a:cs typeface="Arial"/>
              </a:rPr>
              <a:t>Vitamin</a:t>
            </a:r>
            <a:endParaRPr sz="6600" dirty="0">
              <a:solidFill>
                <a:srgbClr val="FFFFFF"/>
              </a:solidFill>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Artboard 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 y="0"/>
            <a:ext cx="20101603" cy="11309350"/>
          </a:xfrm>
          <a:prstGeom prst="rect">
            <a:avLst/>
          </a:prstGeom>
        </p:spPr>
      </p:pic>
      <p:sp>
        <p:nvSpPr>
          <p:cNvPr id="2" name="object 2"/>
          <p:cNvSpPr txBox="1"/>
          <p:nvPr/>
        </p:nvSpPr>
        <p:spPr>
          <a:xfrm>
            <a:off x="831850" y="1539875"/>
            <a:ext cx="4223942" cy="1028700"/>
          </a:xfrm>
          <a:prstGeom prst="rect">
            <a:avLst/>
          </a:prstGeom>
        </p:spPr>
        <p:txBody>
          <a:bodyPr vert="horz" wrap="square" lIns="0" tIns="0" rIns="0" bIns="0" rtlCol="0">
            <a:spAutoFit/>
          </a:bodyPr>
          <a:lstStyle/>
          <a:p>
            <a:pPr marL="12700">
              <a:lnSpc>
                <a:spcPct val="100000"/>
              </a:lnSpc>
            </a:pPr>
            <a:r>
              <a:rPr lang="en-US" sz="6600" spc="320" dirty="0">
                <a:solidFill>
                  <a:srgbClr val="FFFFFF"/>
                </a:solidFill>
                <a:latin typeface="Arial"/>
                <a:cs typeface="Arial"/>
              </a:rPr>
              <a:t>Vitamin</a:t>
            </a:r>
            <a:endParaRPr sz="6600" dirty="0">
              <a:solidFill>
                <a:srgbClr val="FFFFFF"/>
              </a:solidFill>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Artboard 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096579" cy="11309350"/>
          </a:xfrm>
          <a:prstGeom prst="rect">
            <a:avLst/>
          </a:prstGeom>
        </p:spPr>
      </p:pic>
      <p:sp>
        <p:nvSpPr>
          <p:cNvPr id="2" name="object 2"/>
          <p:cNvSpPr txBox="1"/>
          <p:nvPr/>
        </p:nvSpPr>
        <p:spPr>
          <a:xfrm>
            <a:off x="1569037" y="6873658"/>
            <a:ext cx="4749213" cy="984885"/>
          </a:xfrm>
          <a:prstGeom prst="rect">
            <a:avLst/>
          </a:prstGeom>
        </p:spPr>
        <p:txBody>
          <a:bodyPr vert="horz" wrap="square" lIns="0" tIns="0" rIns="0" bIns="0" rtlCol="0">
            <a:spAutoFit/>
          </a:bodyPr>
          <a:lstStyle/>
          <a:p>
            <a:pPr marL="12700" marR="5080">
              <a:lnSpc>
                <a:spcPct val="104099"/>
              </a:lnSpc>
            </a:pPr>
            <a:r>
              <a:rPr lang="en-US" sz="6600" spc="409" dirty="0" smtClean="0">
                <a:solidFill>
                  <a:srgbClr val="FFFFFF"/>
                </a:solidFill>
                <a:latin typeface="Arial"/>
                <a:cs typeface="Arial"/>
              </a:rPr>
              <a:t>Folic Acid</a:t>
            </a:r>
            <a:endParaRPr sz="6600" dirty="0">
              <a:solidFill>
                <a:srgbClr val="FFFFFF"/>
              </a:solidFill>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2100</TotalTime>
  <Words>1067</Words>
  <Application>Microsoft Office PowerPoint</Application>
  <PresentationFormat>Custom</PresentationFormat>
  <Paragraphs>142</Paragraphs>
  <Slides>21</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Fast-food generation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ConCordix®</vt:lpstr>
      <vt:lpstr>Benefits behind the ConCordix®</vt:lpstr>
      <vt:lpstr>All in one</vt:lpstr>
      <vt:lpstr>PowerPoint Presentation</vt:lpstr>
      <vt:lpstr>Yummy Vits —  for an active lifestyle!</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Yummy VitsRGBtext</dc:title>
  <dc:creator>Костина Ольга</dc:creator>
  <cp:lastModifiedBy>Inna.Nazarova</cp:lastModifiedBy>
  <cp:revision>77</cp:revision>
  <dcterms:created xsi:type="dcterms:W3CDTF">2016-12-01T16:17:13Z</dcterms:created>
  <dcterms:modified xsi:type="dcterms:W3CDTF">2020-02-03T20:24:49Z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2016-11-30T21:00:00Z</vt:filetime>
  </property>
  <property fmtid="{D5CDD505-2E9C-101B-9397-08002B2CF9AE}" pid="3" name="Creator">
    <vt:lpwstr>Adobe Illustrator CC 2017 (Macintosh)</vt:lpwstr>
  </property>
  <property fmtid="{D5CDD505-2E9C-101B-9397-08002B2CF9AE}" pid="4" name="LastSaved">
    <vt:filetime>2016-11-30T21:00:00Z</vt:filetime>
  </property>
</Properties>
</file>